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2" r:id="rId5"/>
    <p:sldId id="263" r:id="rId6"/>
    <p:sldId id="264" r:id="rId7"/>
    <p:sldId id="266" r:id="rId8"/>
    <p:sldId id="265" r:id="rId9"/>
    <p:sldId id="260" r:id="rId10"/>
    <p:sldId id="261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4" r:id="rId20"/>
    <p:sldId id="276" r:id="rId21"/>
    <p:sldId id="281" r:id="rId22"/>
    <p:sldId id="283" r:id="rId23"/>
    <p:sldId id="284" r:id="rId24"/>
    <p:sldId id="286" r:id="rId25"/>
    <p:sldId id="287" r:id="rId26"/>
    <p:sldId id="289" r:id="rId27"/>
    <p:sldId id="290" r:id="rId28"/>
    <p:sldId id="291" r:id="rId29"/>
    <p:sldId id="292" r:id="rId30"/>
    <p:sldId id="295" r:id="rId31"/>
    <p:sldId id="296" r:id="rId32"/>
    <p:sldId id="297" r:id="rId33"/>
    <p:sldId id="298" r:id="rId34"/>
    <p:sldId id="300" r:id="rId35"/>
    <p:sldId id="301" r:id="rId36"/>
    <p:sldId id="299" r:id="rId37"/>
    <p:sldId id="293" r:id="rId38"/>
    <p:sldId id="302" r:id="rId39"/>
    <p:sldId id="303" r:id="rId40"/>
    <p:sldId id="305" r:id="rId41"/>
    <p:sldId id="306" r:id="rId42"/>
    <p:sldId id="304" r:id="rId43"/>
    <p:sldId id="294" r:id="rId44"/>
    <p:sldId id="288" r:id="rId45"/>
    <p:sldId id="285" r:id="rId46"/>
    <p:sldId id="307" r:id="rId47"/>
    <p:sldId id="308" r:id="rId48"/>
    <p:sldId id="309" r:id="rId49"/>
    <p:sldId id="310" r:id="rId50"/>
    <p:sldId id="311" r:id="rId51"/>
    <p:sldId id="312" r:id="rId52"/>
    <p:sldId id="314" r:id="rId53"/>
    <p:sldId id="315" r:id="rId54"/>
    <p:sldId id="316" r:id="rId55"/>
    <p:sldId id="319" r:id="rId56"/>
    <p:sldId id="320" r:id="rId57"/>
    <p:sldId id="323" r:id="rId58"/>
    <p:sldId id="324" r:id="rId59"/>
    <p:sldId id="321" r:id="rId60"/>
    <p:sldId id="322" r:id="rId61"/>
    <p:sldId id="325" r:id="rId62"/>
    <p:sldId id="326" r:id="rId63"/>
    <p:sldId id="327" r:id="rId64"/>
    <p:sldId id="328" r:id="rId65"/>
    <p:sldId id="329" r:id="rId66"/>
    <p:sldId id="330" r:id="rId67"/>
    <p:sldId id="333" r:id="rId68"/>
    <p:sldId id="334" r:id="rId69"/>
    <p:sldId id="337" r:id="rId70"/>
    <p:sldId id="338" r:id="rId71"/>
    <p:sldId id="339" r:id="rId72"/>
    <p:sldId id="340" r:id="rId73"/>
    <p:sldId id="342" r:id="rId74"/>
    <p:sldId id="343" r:id="rId75"/>
    <p:sldId id="344" r:id="rId76"/>
    <p:sldId id="346" r:id="rId77"/>
    <p:sldId id="347" r:id="rId78"/>
    <p:sldId id="348" r:id="rId79"/>
    <p:sldId id="350" r:id="rId80"/>
    <p:sldId id="349" r:id="rId81"/>
    <p:sldId id="352" r:id="rId82"/>
    <p:sldId id="353" r:id="rId83"/>
    <p:sldId id="354" r:id="rId84"/>
    <p:sldId id="355" r:id="rId8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102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jpeg>
</file>

<file path=ppt/media/image80.jpeg>
</file>

<file path=ppt/media/image81.jpeg>
</file>

<file path=ppt/media/image82.jpeg>
</file>

<file path=ppt/media/image83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D07BD-3B79-440E-8165-7CC5CE9B775E}" type="datetimeFigureOut">
              <a:rPr lang="en-US" smtClean="0"/>
              <a:pPr/>
              <a:t>12/21/2020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A18BD1-2197-466F-A5B1-8BE6D1BFB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e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jpe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e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e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jpe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jpe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jpe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jpe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jpe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jpe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Unit-14 labor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Labour</a:t>
            </a:r>
            <a:r>
              <a:rPr lang="en-US" dirty="0"/>
              <a:t>, stages and its physiology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Prostaglandins&#10; Prostaglandins are the important factor which&#10;initiate and maintain labour.&#10; The major sites of synthesi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975" y="238124"/>
            <a:ext cx="7921625" cy="6162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Oxytocin&#10; Oxytocin receptors are increased in the uterus with&#10;the onset of labour.&#10; Oxytocin promotes the release of pr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8650" y="228600"/>
            <a:ext cx="7067550" cy="6172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Neurological factor&#10; Both α and β adrenergic receptors are present in the&#10;myometrium; oestrogen causing the α receptors a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1050" y="923924"/>
            <a:ext cx="7143750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False labour pain&#10;Features&#10;1. Dull in nature and usually confined to the&#10;lower abdomen and groin.&#10;2. Continuous and unrela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975" y="390524"/>
            <a:ext cx="7921625" cy="6086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Pre labour (premonitory stage)&#10;Begins:&#10; Primigravida: 2 or 3 weeks before the onset&#10;of true labour.&#10; Multigravida: few d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0050" y="314324"/>
            <a:ext cx="7600950" cy="6010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Features of prelabour&#10; Lightening&#10; Cervical changes&#10; Appearance of false pain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7250" y="390524"/>
            <a:ext cx="7219950" cy="5934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True labour pain&#10;Features of true labour pain:&#10; Painful uterine contractions (labour pain) at&#10;regular intervals&#10; Contrac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2775" y="533400"/>
            <a:ext cx="7235825" cy="5638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Stages of labour&#10;First stage of labour&#10;Second stage of labour&#10;Third stage of labour&#10;Fourth stage of labou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771524"/>
            <a:ext cx="7845426" cy="5248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 descr="First stage of labour&#10; This starts from the onset of true labour pain&#10;and ends with full dilatation of cervix. It is in&#10;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378825" cy="5019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Phases of first stage of labour&#10; The latent phase: is the time between the&#10;onset of labour and 3- 4 cm dilatation and&#10;cer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8477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ontents&#10; Definitions&#10; Normal and abnormal labour&#10; Causes of onset of labour&#10; False labour pain and true labour pain&#10;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378825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 descr="During active phase&#10;Cervical dilatation during the active&#10;phase usually occurs at 1cm/hour or&#10;more in a normal labour.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1450" y="466724"/>
            <a:ext cx="8210550" cy="5934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 descr="Third stage of labour&#10; The third stage begins after the expulsion of&#10;fetus and ends with expulsion of placenta and&#10;membra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11525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 descr="Fourth stage of labour&#10; The fourth stage begins with the delivery of&#10;the placenta and ends two hours later.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2450" y="771524"/>
            <a:ext cx="7905750" cy="5857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 descr="Physiology of first stage of labour&#10;Uterine action&#10;Fundal dominance:&#10; Each uterine contraction starts in the fundus&#10;near 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3050" y="619124"/>
            <a:ext cx="6076950" cy="5705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 descr="Polarity&#10; Polarity is the term used to describe the&#10;neuromuscular harmony that prevails&#10;between the two poles or segments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531225" cy="5553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 descr="Contraction and retraction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542924"/>
            <a:ext cx="7845425" cy="6086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 descr="Formation of upper and lower uterine&#10;segments&#10; The upper uterine segment, having been&#10;formed from the body of the fundus,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542924"/>
            <a:ext cx="80740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 descr="Formation of upper and lower uterine&#10;segments cont…&#10; When the labour begins, the retracted&#10;longitudinal fibres in the upp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771524"/>
            <a:ext cx="7997825" cy="5857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 descr="The Retraction ring&#10; The ridge forms between the upper and lower&#10;uterine segments; this is known as the&#10;retraction ring.&#10;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771524"/>
            <a:ext cx="76930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2" descr="Cervical effacement&#10; Effacement refers to the inclusion of the&#10;cervical canal into the lower uterine segment.&#10; It takes 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390524"/>
            <a:ext cx="7845425" cy="5857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efinition&#10; Series of events that takes place in the&#10;genital organ in an effort to expel the viable&#10;products of concepti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771524"/>
            <a:ext cx="81502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 descr="Cervical effacement cont…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847724"/>
            <a:ext cx="73882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2" descr="Cervical dilatation&#10; Dilatation of cervix is the process of&#10;enlargement of the os uteri from a tightly&#10;closed aperture t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85800"/>
            <a:ext cx="8226425" cy="5181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Picture 2" descr="Cervical dilatation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0375" y="238124"/>
            <a:ext cx="7235825" cy="6467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2" name="Picture 2" descr="Show&#10; As a result of the dilatation of the cervix, the&#10;operculum, which formed the cervical plug&#10;during pregnancy, is los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314324"/>
            <a:ext cx="6705599" cy="5400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4" name="Picture 2" descr="Formation of fore water&#10; As the lower uterine segment forms and&#10;stretches, the chorion becomes detached&#10;from it and the i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533400"/>
            <a:ext cx="7769225" cy="5867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0" name="Picture 2" descr="Formation of forewate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975" y="390524"/>
            <a:ext cx="7464425" cy="5324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2" descr="General Fluid Pressure&#10; While the membranes&#10;remain intact, the pressure&#10;of the uterine contractions&#10;is exerted on the flu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4667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2" descr="Rupture of membrane&#10; The optimal physiological time for the membranes&#10;to rupture spontaneously is at the end of the firs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457200"/>
            <a:ext cx="7997826" cy="5715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2" descr="Fetal Axis Pressure&#10; During each contraction&#10;the uterus rises forward&#10;and the force of the fundal&#10;contraction is transmi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975" y="466724"/>
            <a:ext cx="8074025" cy="5476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2" name="Picture 2" descr="Physiology of second stage&#10;of labou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314324"/>
            <a:ext cx="86836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Normal labour (Eutocia)&#10;Labour is called normal if it fulfills the&#10;following criteria:&#10; Spontaneous in onset and at term.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314324"/>
            <a:ext cx="8074026" cy="6010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4" name="Picture 2" descr="Uterine action&#10; Contractions become stronger and longer but may be&#10;less frequent, allowing both mother and fetus regular&#10;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5429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90" name="Picture 2" descr="Uterine action continued&#10; The contraction becomes expulsive as the&#10;fetus descends further into the vagina.&#10; Pressure fr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238124"/>
            <a:ext cx="7845425" cy="5934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8" name="Picture 2" descr="Soft tissue displacement&#10; As the hard fetal head descends, the soft&#10;tissues of the pelvis becomes displaced.&#10; Anteriorly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85724"/>
            <a:ext cx="7467599" cy="6010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 descr="Soft tissue displacement cont…&#10; The fetal head becomes visible at the vulva,&#10;advancing each contraction and receding&#10;betw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228600"/>
            <a:ext cx="7845425" cy="6477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 descr="Presumptive signs of second stage of&#10;labour&#10; Expulsive uterine contraction&#10; Rupture of forewaters&#10; Dilatation and gapin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228600"/>
            <a:ext cx="8226425" cy="5791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 descr="Mechanism of normal&#10;labou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09600"/>
            <a:ext cx="8607426" cy="5715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6" name="Picture 2" descr="Landmarks of pelvis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1619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Picture 2" descr="Diameter of Pelvis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542924"/>
            <a:ext cx="8302625" cy="5705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8" name="Picture 2" descr="Fetal skull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238124"/>
            <a:ext cx="7997825" cy="6086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4" name="Picture 2" descr="Lie&#10; It refers to the relationship of the long axis of&#10;the fetus to the long axis of the centralized&#10;uterus or maternal s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161924"/>
            <a:ext cx="8302625" cy="5705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Abnormal labour (Dystocia)&#10;Any deviation from the definition of&#10;normal labour is called abnormal&#10;labour.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19124"/>
            <a:ext cx="85312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0" name="Picture 2" descr="Presentation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466724"/>
            <a:ext cx="83788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2" name="Picture 2" descr="Presenting part&#10; Is defined as the part of the presentation which&#10;overlies the internal os and is felt by the&#10;examining f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3788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30" name="Picture 2" descr="Attitude&#10; The relation of the different parts of the fetus&#10;to one another is called attitude of the fetus.&#10;The universal 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847724"/>
            <a:ext cx="7845425" cy="5248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6" name="Picture 2" descr="Denominator&#10; It is an arbitrary bony fixed point on the&#10;presenting part which comes in relation with&#10;the various quadran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314324"/>
            <a:ext cx="8226425" cy="5857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02" name="Picture 2" descr="Position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228600"/>
            <a:ext cx="7540625" cy="6172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98" name="Picture 2" descr="Mechanism of labour&#10; As the fetus descends, soft tissue and bony&#10;structures exert pressures which lead to&#10;descent through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542924"/>
            <a:ext cx="8759826" cy="5553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9874" name="Picture 2" descr="Principles common to all mechanism&#10; Descent takes place&#10; Whichever part leads and first meets the&#10;resistance of the pelv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466724"/>
            <a:ext cx="7921625" cy="6010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6" name="Picture 2" descr="Engagement&#10; The mechanism by which the biparietal&#10;diameter—the greatest transverse diameter in&#10;an occiput presentation—pa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390524"/>
            <a:ext cx="8759826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2" name="Picture 2" descr="Descent&#10; This movement is the first requisite for birth of the&#10;newborn.&#10; Different in nulliparous and multigravid women.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771524"/>
            <a:ext cx="8302626" cy="5248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50" name="Picture 2" descr="Flexion&#10; As soon as the descending head meets&#10;resistance, whether from the cervix, walls of&#10;the pelvis, or pelvic floor, 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695324"/>
            <a:ext cx="79216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Date of onset of labour&#10; It is unpredictable to foretell precisely the&#10;exact date of onset of labour.&#10; Calculation from 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79216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7826" name="Picture 2" descr="Internal rotation of the head&#10; During contraction, the leading part is pushed&#10;downwards onto the pelvic floor. The resis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0"/>
            <a:ext cx="8455026" cy="6705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8" name="Picture 2" descr="Internal rotation cont…&#10; The anteroposterior diameter of the head now&#10;lies in the widest (anteroposterior) diameter of&#10;th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0"/>
            <a:ext cx="8836026" cy="6324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94" name="Picture 2" descr="Extension of the head&#10; Once crowning has occurred the fetal head&#10;can extend, pivoting on the suboccipital&#10;region around 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381000"/>
            <a:ext cx="800100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970" name="Picture 2" descr="Restitution&#10; The twist in the neck of the fetus that resulted&#10;from internal rotation is now corrected by a&#10;slight untwist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314324"/>
            <a:ext cx="7619999" cy="6391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38" name="Picture 2" descr="Internal rotation of the shoulders&#10; The shoulders undergo a similar rotation to&#10;that of the head to lie in the widest dia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542924"/>
            <a:ext cx="7921625" cy="6086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14" name="Picture 2" descr="Lateral flexion&#10; Almost immediately after external rotation, the&#10;anterior shoulder slips beneath the subpubic&#10;arch and th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6575" y="695324"/>
            <a:ext cx="7540625" cy="5553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90" name="Picture 2" descr="v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771524"/>
            <a:ext cx="86836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34" name="Picture 2" descr="Physiology of third stage of&#10;labou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85800"/>
            <a:ext cx="8378825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10" name="Picture 2" descr="Physiology of third stage of&#10;labour&#10; 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85800"/>
            <a:ext cx="8302625" cy="5562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06" name="Picture 2" descr="Third stage of labour&#10; This stage begins immediately after delivery&#10;of the fetus and involves the separation and&#10;expulsi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19124"/>
            <a:ext cx="7845425" cy="5705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Causes of Onset of labour&#10;1. Uterine distension&#10;2. Feto-placental contribution&#10;3. Oestrogen&#10;4. Progesterone&#10;5. Prostagland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10763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282" name="Picture 2" descr="Mechanical factors&#10; As the neonate is born, the uterus spontaneously&#10;contracts around its diminishing contents.&#10; The ute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975" y="533400"/>
            <a:ext cx="7997825" cy="5867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58" name="Picture 2" descr="Mechanical factors&#10; Retraction of the oblique uterine muscle fibres exerts&#10;pressure on the blood vessels so that blood d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28600"/>
            <a:ext cx="7924799" cy="6096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54" name="Picture 2" descr="Schultze method&#10; Separation usually begins centrally so that&#10;retroplacental clot is formed.&#10; Increased weight helps to s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61924"/>
            <a:ext cx="7086599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02" name="Picture 2" descr="Matthews Duncan method&#10; The placenta may begin to separate unevenly at&#10;one of its lateral borders.&#10; The blood escapes so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695324"/>
            <a:ext cx="8077199" cy="58578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78" name="Picture 2" descr="Separation of fetal membranes&#10; The great decrease in uterine cavity surface area&#10;simultaneously throws the fetal membrane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542924"/>
            <a:ext cx="8150225" cy="5705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50" name="Picture 2" descr="Homeostasis cont…&#10; Vigorous uterine contraction following&#10;separation-this brings the walls into&#10;apposition so that furthe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1502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22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238124"/>
            <a:ext cx="8378825" cy="6086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498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381000"/>
            <a:ext cx="8150225" cy="6248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4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074025" cy="5781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70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38124"/>
            <a:ext cx="7543799" cy="6162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Oestrogen&#10; Increase the release of oxytocin from maternal&#10;pituitary.&#10; Promotes the synthesis of receptors for oxytocin i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5" y="1076324"/>
            <a:ext cx="6076950" cy="4562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594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161924"/>
            <a:ext cx="7997825" cy="6162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2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161924"/>
            <a:ext cx="8531225" cy="6162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618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1000124"/>
            <a:ext cx="79216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38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95324"/>
            <a:ext cx="8150225" cy="56292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14" name="Picture 2" descr="Labour and its st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685800"/>
            <a:ext cx="8759825" cy="5867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ogesterone&#10; Increased fetal production of dehydroepiandrosterone&#10;sulphate (DHEA-S) and cortisol inhibits the&#10;conversion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574" y="466724"/>
            <a:ext cx="8226425" cy="49434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8</Words>
  <Application>Microsoft Office PowerPoint</Application>
  <PresentationFormat>On-screen Show (4:3)</PresentationFormat>
  <Paragraphs>2</Paragraphs>
  <Slides>84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87" baseType="lpstr">
      <vt:lpstr>Arial</vt:lpstr>
      <vt:lpstr>Calibri</vt:lpstr>
      <vt:lpstr>Office Theme</vt:lpstr>
      <vt:lpstr>Unit-14 labor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Unit-14 labor</dc:title>
  <dc:creator>User</dc:creator>
  <cp:lastModifiedBy>Microsoft account</cp:lastModifiedBy>
  <cp:revision>16</cp:revision>
  <dcterms:created xsi:type="dcterms:W3CDTF">2019-11-18T02:18:13Z</dcterms:created>
  <dcterms:modified xsi:type="dcterms:W3CDTF">2020-12-21T14:19:24Z</dcterms:modified>
</cp:coreProperties>
</file>

<file path=docProps/thumbnail.jpeg>
</file>